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6" r:id="rId9"/>
    <p:sldId id="261" r:id="rId10"/>
    <p:sldId id="262" r:id="rId11"/>
    <p:sldId id="263" r:id="rId12"/>
    <p:sldId id="264" r:id="rId13"/>
    <p:sldId id="265" r:id="rId14"/>
  </p:sldIdLst>
  <p:sldSz cx="9144000" cy="5143500" type="screen16x9"/>
  <p:notesSz cx="6858000" cy="9144000"/>
  <p:embeddedFontLst>
    <p:embeddedFont>
      <p:font typeface="Google Sans Medium" panose="020B060402020202020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695df9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695df9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6732f51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6732f51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5C5B4C3-9532-7CD2-025D-B1A7900FE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>
            <a:extLst>
              <a:ext uri="{FF2B5EF4-FFF2-40B4-BE49-F238E27FC236}">
                <a16:creationId xmlns:a16="http://schemas.microsoft.com/office/drawing/2014/main" id="{B858F0A6-4B2A-3BF5-7F8D-9E89C06860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>
            <a:extLst>
              <a:ext uri="{FF2B5EF4-FFF2-40B4-BE49-F238E27FC236}">
                <a16:creationId xmlns:a16="http://schemas.microsoft.com/office/drawing/2014/main" id="{C68DD8B7-C1C2-DD5E-CB84-A2CE6EE37B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703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0B10FD9-264A-EB72-E46D-1A6661DE5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>
            <a:extLst>
              <a:ext uri="{FF2B5EF4-FFF2-40B4-BE49-F238E27FC236}">
                <a16:creationId xmlns:a16="http://schemas.microsoft.com/office/drawing/2014/main" id="{FC1E6573-38DF-9DD9-ED23-707DFE19FE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>
            <a:extLst>
              <a:ext uri="{FF2B5EF4-FFF2-40B4-BE49-F238E27FC236}">
                <a16:creationId xmlns:a16="http://schemas.microsoft.com/office/drawing/2014/main" id="{83EB22AB-7ABA-A774-A990-EC67C63E74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942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6732f51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16732f51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>
          <a:extLst>
            <a:ext uri="{FF2B5EF4-FFF2-40B4-BE49-F238E27FC236}">
              <a16:creationId xmlns:a16="http://schemas.microsoft.com/office/drawing/2014/main" id="{B87E45C1-751C-42B1-ED24-C4AD4631C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>
            <a:extLst>
              <a:ext uri="{FF2B5EF4-FFF2-40B4-BE49-F238E27FC236}">
                <a16:creationId xmlns:a16="http://schemas.microsoft.com/office/drawing/2014/main" id="{4C42C2BC-8905-D937-B8C7-6B61D7238C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>
            <a:extLst>
              <a:ext uri="{FF2B5EF4-FFF2-40B4-BE49-F238E27FC236}">
                <a16:creationId xmlns:a16="http://schemas.microsoft.com/office/drawing/2014/main" id="{2E49D05E-0BEF-9C4C-3BE5-BBADD8B6E8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947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sde3esdtboard 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34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 </a:t>
            </a:r>
            <a:r>
              <a:rPr lang="en-GB" sz="21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Alchemy of codes </a:t>
            </a:r>
            <a:endParaRPr sz="21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Theme: </a:t>
            </a:r>
            <a:r>
              <a:rPr lang="en-GB" sz="21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Multi-modal Enterprise Insights</a:t>
            </a:r>
            <a:endParaRPr sz="21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 </a:t>
            </a:r>
            <a:r>
              <a:rPr lang="en-GB" sz="21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Manish Upreti</a:t>
            </a:r>
            <a:endParaRPr sz="21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523550"/>
            <a:ext cx="8520600" cy="4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Assumptions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Enterprises have access to emails, dashboards, and recorded meetings.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Noise in voice data can be handled via preprocessing.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Limited multi-language support initially (focus on English).</a:t>
            </a:r>
          </a:p>
          <a:p>
            <a:pPr marL="285750" lvl="0" indent="-28575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Some data (e.g., charts) may lack metadata.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OPEA platform and microservices usage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OPEA Integration: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Use OPEA NLP services for text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Intel Optimized Inference APIs for speed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Microservices: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Ingestion service (per modality)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Fusion service (merge insights)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Output generation (NLP-driven)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All containerized via Docker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lang="en-GB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7064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Novelty and Expected Results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Novelty: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lvl="8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Unified multi-modal enterprise insight system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Contextual insight generation, not just summarization</a:t>
            </a:r>
          </a:p>
          <a:p>
            <a:pPr lvl="5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Real-time query response from mixed inputs</a:t>
            </a:r>
          </a:p>
          <a:p>
            <a:pPr lvl="3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Expected Results: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Reduce decision-making time by 40%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Improve information retrieval accuracy by 60%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Enable voice-to-dashboard Q&amp;A (e.g., “What was our revenue trend last quarter?”)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IN"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sde3esdtb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63495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Piyush Joshi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Manish Upreti</a:t>
            </a:r>
            <a:endParaRPr sz="20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525" y="601350"/>
            <a:ext cx="8568000" cy="417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US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Overview / Problem Statement &amp; Solution</a:t>
            </a:r>
          </a:p>
          <a:p>
            <a:pPr>
              <a:lnSpc>
                <a:spcPct val="115000"/>
              </a:lnSpc>
              <a:spcAft>
                <a:spcPts val="120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Enterprise data is scattered—across emails, dashboards, meetings, support tools, CRMs, and chats—making it hard to see the full picture.</a:t>
            </a:r>
          </a:p>
          <a:p>
            <a:pPr>
              <a:lnSpc>
                <a:spcPct val="115000"/>
              </a:lnSpc>
              <a:spcAft>
                <a:spcPts val="120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Our AI-powered platform connects the dots across text, voice, visuals, and structured data to surface clear, actionable insights. It helps teams move faster and make smarter decisions with confidence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 sz="22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 sz="22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US" sz="22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0226505E-07DD-B9CC-62C8-950B7F79F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>
            <a:extLst>
              <a:ext uri="{FF2B5EF4-FFF2-40B4-BE49-F238E27FC236}">
                <a16:creationId xmlns:a16="http://schemas.microsoft.com/office/drawing/2014/main" id="{DCCB9987-EA5C-D5F7-0F76-92AC0996C2A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E7A0A8EA-8159-D5DA-18A9-46A0B37830B8}"/>
              </a:ext>
            </a:extLst>
          </p:cNvPr>
          <p:cNvSpPr txBox="1"/>
          <p:nvPr/>
        </p:nvSpPr>
        <p:spPr>
          <a:xfrm>
            <a:off x="291525" y="601350"/>
            <a:ext cx="8568000" cy="417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US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Solution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Build a Multi-Modal Enterprise Insights Platform that acts as a unified layer over all enterprise tools—integrating data from chats, emails, CRMs, support tickets, and dashboards using APIs and AI-powered summarization.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The platform will leverage generative AI and embeddings-based search to allow users to ask questions in natural language and receive contextual, cross-source insights in real time.</a:t>
            </a:r>
          </a:p>
          <a:p>
            <a:pPr marL="0" lvl="0" indent="0"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endParaRPr 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pPr marL="0" lvl="0" indent="0"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endParaRPr 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pPr marL="0" lvl="0" indent="0" defTabSz="914400" eaLnBrk="0" fontAlgn="base" latinLnBrk="0" hangingPunct="0">
              <a:lnSpc>
                <a:spcPct val="115000"/>
              </a:lnSpc>
              <a:spcAft>
                <a:spcPts val="1200"/>
              </a:spcAft>
              <a:buSzTx/>
              <a:buFont typeface="Arial"/>
              <a:buNone/>
              <a:tabLst/>
            </a:pPr>
            <a:endParaRPr lang="en-US" alt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US" sz="22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92461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362A6811-A742-A20B-10E0-028F351A8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>
            <a:extLst>
              <a:ext uri="{FF2B5EF4-FFF2-40B4-BE49-F238E27FC236}">
                <a16:creationId xmlns:a16="http://schemas.microsoft.com/office/drawing/2014/main" id="{937F6E52-756B-E59D-905E-1506B900E26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>
            <a:extLst>
              <a:ext uri="{FF2B5EF4-FFF2-40B4-BE49-F238E27FC236}">
                <a16:creationId xmlns:a16="http://schemas.microsoft.com/office/drawing/2014/main" id="{FC135A68-5606-9199-3C3C-0CE6672E9CC5}"/>
              </a:ext>
            </a:extLst>
          </p:cNvPr>
          <p:cNvSpPr txBox="1"/>
          <p:nvPr/>
        </p:nvSpPr>
        <p:spPr>
          <a:xfrm>
            <a:off x="291525" y="601350"/>
            <a:ext cx="8568000" cy="4177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200"/>
              </a:spcAft>
            </a:pPr>
            <a:r>
              <a:rPr lang="en-US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Solution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Features may include: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Smart search across all tools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Daily digest summaries from meetings + dashboards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AI agents that auto-tag and connect related info from different sources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Enterprise-grade access controls and privacy</a:t>
            </a:r>
          </a:p>
          <a:p>
            <a:pPr>
              <a:lnSpc>
                <a:spcPct val="115000"/>
              </a:lnSpc>
              <a:spcAft>
                <a:spcPts val="1200"/>
              </a:spcAft>
              <a:buFont typeface="Arial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 Chrome extension or Slack bot for inline query resolution</a:t>
            </a:r>
          </a:p>
          <a:p>
            <a:pPr marL="0" lvl="0" indent="0"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endParaRPr 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pPr marL="0" lvl="0" indent="0">
              <a:lnSpc>
                <a:spcPct val="115000"/>
              </a:lnSpc>
              <a:spcAft>
                <a:spcPts val="1200"/>
              </a:spcAft>
              <a:buFont typeface="Arial"/>
              <a:buNone/>
            </a:pPr>
            <a:endParaRPr 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Medium"/>
            </a:endParaRPr>
          </a:p>
          <a:p>
            <a:pPr marL="0" lvl="0" indent="0" defTabSz="914400" eaLnBrk="0" fontAlgn="base" latinLnBrk="0" hangingPunct="0">
              <a:lnSpc>
                <a:spcPct val="115000"/>
              </a:lnSpc>
              <a:spcAft>
                <a:spcPts val="1200"/>
              </a:spcAft>
              <a:buSzTx/>
              <a:buFont typeface="Arial"/>
              <a:buNone/>
              <a:tabLst/>
            </a:pPr>
            <a:endParaRPr lang="en-US" altLang="en-US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>
              <a:lnSpc>
                <a:spcPct val="115000"/>
              </a:lnSpc>
              <a:spcAft>
                <a:spcPts val="1200"/>
              </a:spcAft>
            </a:pPr>
            <a:endParaRPr lang="en-US" sz="22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4644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533625"/>
            <a:ext cx="8520600" cy="44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Motivation/Stats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90% of enterprise data is unstructured and often siloed. Managers waste over 20% of their time just searching for relevant info.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IBM: 80% of data is unstructured.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McKinsey: Effective data usage can increase productivity by up to 25%.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References: IBM Watson reports, McKinsey Digital Transformation Studies</a:t>
            </a:r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.</a:t>
            </a:r>
            <a:endParaRPr sz="1800" dirty="0">
              <a:solidFill>
                <a:schemeClr val="bg2">
                  <a:lumMod val="75000"/>
                </a:schemeClr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553800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Proposed Solution/Architecture</a:t>
            </a:r>
          </a:p>
          <a:p>
            <a:pPr marL="342900" indent="-3429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</a:rPr>
              <a:t>Input Modalities: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Text (emails, documents)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Charts (dashboards, visual PDFs)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Voice (meeting recordings)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C70C4467-87CF-827F-03D9-C99BA02F6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>
            <a:extLst>
              <a:ext uri="{FF2B5EF4-FFF2-40B4-BE49-F238E27FC236}">
                <a16:creationId xmlns:a16="http://schemas.microsoft.com/office/drawing/2014/main" id="{D0E359B0-26ED-8A91-8095-4389EFF5E6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1;p17">
            <a:extLst>
              <a:ext uri="{FF2B5EF4-FFF2-40B4-BE49-F238E27FC236}">
                <a16:creationId xmlns:a16="http://schemas.microsoft.com/office/drawing/2014/main" id="{29EC91D4-8E88-7D65-1B81-3DB82A474F73}"/>
              </a:ext>
            </a:extLst>
          </p:cNvPr>
          <p:cNvSpPr txBox="1"/>
          <p:nvPr/>
        </p:nvSpPr>
        <p:spPr>
          <a:xfrm>
            <a:off x="375634" y="547361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Proposed Solution/Architecture</a:t>
            </a:r>
          </a:p>
          <a:p>
            <a:pPr marL="342900" indent="-3429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q"/>
            </a:pPr>
            <a:r>
              <a:rPr lang="en-IN" sz="2000" dirty="0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</a:rPr>
              <a:t>Architecture Flow: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/>
                <a:ea typeface="Google Sans Medium"/>
                <a:cs typeface="Google Sans Medium"/>
              </a:rPr>
              <a:t>Text (</a:t>
            </a:r>
            <a:r>
              <a:rPr lang="en-IN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Ingestion Layer: Upload/email/chart/voice input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Preprocessing: OCR for charts, ASR for voice, NLP for text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Fusion Layer: Align insights across modalities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Insight Engine: LLM + rule-based summarizer</a:t>
            </a: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/>
                </a:solidFill>
                <a:latin typeface="Google Sans Medium"/>
                <a:ea typeface="Google Sans Medium"/>
                <a:cs typeface="Google Sans Medium"/>
              </a:rPr>
              <a:t>Output: Unified dashboard or natural language response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</a:pPr>
            <a:endParaRPr lang="en-IN" sz="18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</a:endParaRPr>
          </a:p>
          <a:p>
            <a:pPr marL="285750" indent="-28575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IN" sz="1800" dirty="0">
              <a:solidFill>
                <a:schemeClr val="bg2"/>
              </a:solidFill>
              <a:latin typeface="Google Sans Medium"/>
              <a:ea typeface="Google Sans Medium"/>
              <a:cs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2585256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79099" y="825000"/>
            <a:ext cx="8520600" cy="43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200" dirty="0">
                <a:solidFill>
                  <a:schemeClr val="tx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 Stack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Voice: 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Whisper, 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HuggingFace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ASR model</a:t>
            </a: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s, Assembly AI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Text: 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LangChain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+ OpenAI/Gemini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Charts: 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PyMuPDF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, Tesseract OCR, 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ChartGPT</a:t>
            </a:r>
            <a:endParaRPr lang="en-IN" sz="1800" dirty="0">
              <a:solidFill>
                <a:schemeClr val="bg2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Backend: 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Python (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FastAPI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), Docker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Frontend: </a:t>
            </a:r>
            <a:r>
              <a:rPr lang="en-IN" sz="1800" dirty="0" err="1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Streamlit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or React (optional for demo)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Storage: 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PostgreSQL / Vector DB (like FAISS)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bg2">
                    <a:lumMod val="75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Cloud: </a:t>
            </a:r>
            <a:r>
              <a:rPr lang="en-IN" sz="1800" dirty="0">
                <a:solidFill>
                  <a:schemeClr val="bg2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Intel OPEA or AWS/Azure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b="1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563</Words>
  <Application>Microsoft Office PowerPoint</Application>
  <PresentationFormat>On-screen Show (16:9)</PresentationFormat>
  <Paragraphs>82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Google Sans Medium</vt:lpstr>
      <vt:lpstr>Wingdings</vt:lpstr>
      <vt:lpstr>Arial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MANISH UPRETI</cp:lastModifiedBy>
  <cp:revision>5</cp:revision>
  <dcterms:modified xsi:type="dcterms:W3CDTF">2025-05-29T15:00:19Z</dcterms:modified>
</cp:coreProperties>
</file>